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607" r:id="rId2"/>
    <p:sldId id="608" r:id="rId3"/>
    <p:sldId id="610" r:id="rId4"/>
    <p:sldId id="611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2" r:id="rId15"/>
    <p:sldId id="621" r:id="rId16"/>
    <p:sldId id="623" r:id="rId17"/>
    <p:sldId id="626" r:id="rId18"/>
    <p:sldId id="627" r:id="rId19"/>
    <p:sldId id="628" r:id="rId20"/>
    <p:sldId id="629" r:id="rId21"/>
    <p:sldId id="630" r:id="rId22"/>
    <p:sldId id="624" r:id="rId23"/>
    <p:sldId id="625" r:id="rId24"/>
    <p:sldId id="631" r:id="rId25"/>
    <p:sldId id="632" r:id="rId26"/>
    <p:sldId id="633" r:id="rId27"/>
    <p:sldId id="634" r:id="rId28"/>
    <p:sldId id="635" r:id="rId29"/>
    <p:sldId id="642" r:id="rId30"/>
    <p:sldId id="636" r:id="rId31"/>
    <p:sldId id="637" r:id="rId32"/>
    <p:sldId id="638" r:id="rId33"/>
    <p:sldId id="639" r:id="rId34"/>
    <p:sldId id="640" r:id="rId35"/>
    <p:sldId id="641" r:id="rId36"/>
    <p:sldId id="643" r:id="rId37"/>
    <p:sldId id="644" r:id="rId38"/>
    <p:sldId id="645" r:id="rId39"/>
    <p:sldId id="646" r:id="rId40"/>
    <p:sldId id="649" r:id="rId41"/>
    <p:sldId id="648" r:id="rId42"/>
    <p:sldId id="651" r:id="rId43"/>
    <p:sldId id="609" r:id="rId44"/>
    <p:sldId id="65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B1B"/>
    <a:srgbClr val="F62222"/>
    <a:srgbClr val="0432FF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6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19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章　基本的資料分析演算法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A2063-7465-E44B-AE8C-8C71D3E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迴歸分析：線性、指數、多項式、對數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489972-F2F8-C147-B347-C1A131ABB5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6903" y="1396846"/>
            <a:ext cx="7904890" cy="5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66315-3993-1149-A02B-60C28865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971BE2-7F33-5D43-BB0C-EDD1DF5552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5102352" cy="4824536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哪一種趨勢線做預測較準確呢？答案是「不一定」</a:t>
            </a:r>
            <a:endParaRPr kumimoji="1" lang="en-US" altLang="zh-TW" sz="2800" dirty="0"/>
          </a:p>
          <a:p>
            <a:r>
              <a:rPr kumimoji="1" lang="zh-TW" altLang="en-US" sz="2800" dirty="0"/>
              <a:t>各個趨勢線的「</a:t>
            </a:r>
            <a:r>
              <a:rPr kumimoji="1" lang="en" altLang="zh-TW" sz="2800" dirty="0">
                <a:solidFill>
                  <a:srgbClr val="FF0000"/>
                </a:solidFill>
              </a:rPr>
              <a:t>R</a:t>
            </a:r>
            <a:r>
              <a:rPr kumimoji="1" lang="zh-TW" altLang="en-US" sz="2800" dirty="0">
                <a:solidFill>
                  <a:srgbClr val="FF0000"/>
                </a:solidFill>
              </a:rPr>
              <a:t>平方值</a:t>
            </a:r>
            <a:r>
              <a:rPr kumimoji="1" lang="zh-TW" altLang="en-US" sz="2800" dirty="0"/>
              <a:t>」</a:t>
            </a:r>
            <a:endParaRPr kumimoji="1" lang="en-US" altLang="zh-TW" sz="2800" dirty="0"/>
          </a:p>
          <a:p>
            <a:pPr lvl="1"/>
            <a:r>
              <a:rPr kumimoji="1" lang="en" altLang="zh-TW" sz="2400" dirty="0"/>
              <a:t>R</a:t>
            </a:r>
            <a:r>
              <a:rPr kumimoji="1" lang="zh-TW" altLang="en-US" sz="2400" dirty="0"/>
              <a:t>平方值是介於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到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之間的數字</a:t>
            </a:r>
            <a:endParaRPr kumimoji="1" lang="en-US" altLang="zh-TW" sz="2400" dirty="0"/>
          </a:p>
          <a:p>
            <a:pPr lvl="1"/>
            <a:r>
              <a:rPr kumimoji="1" lang="en" altLang="zh-TW" sz="2400" dirty="0"/>
              <a:t>R</a:t>
            </a:r>
            <a:r>
              <a:rPr kumimoji="1" lang="zh-TW" altLang="en-US" sz="2400" dirty="0"/>
              <a:t>平方值等於或者接近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時，預測是較準確的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B3A6FC-B1A3-8841-B833-3BA180D9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548" y="1415234"/>
            <a:ext cx="2603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9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78575-C0FD-614A-BD8B-47C619AB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10-2-2</a:t>
            </a:r>
            <a:r>
              <a:rPr lang="zh-TW" altLang="en-US" dirty="0"/>
              <a:t>　決策樹做分類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F53D6-C18B-9941-949C-A83EB3268A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分類</a:t>
            </a:r>
            <a:r>
              <a:rPr lang="zh-TW" altLang="en-US" dirty="0"/>
              <a:t>（</a:t>
            </a:r>
            <a:r>
              <a:rPr lang="en" altLang="zh-TW" dirty="0"/>
              <a:t>Classification</a:t>
            </a:r>
            <a:r>
              <a:rPr lang="zh-TW" altLang="en" dirty="0"/>
              <a:t>）</a:t>
            </a:r>
            <a:r>
              <a:rPr lang="zh-TW" altLang="en-US" dirty="0"/>
              <a:t>把資料分成很多的種類，而這些種類都是我們事先定義好的。</a:t>
            </a:r>
            <a:endParaRPr lang="en-US" altLang="zh-TW" dirty="0"/>
          </a:p>
          <a:p>
            <a:pPr lvl="1"/>
            <a:r>
              <a:rPr lang="zh-TW" altLang="en-US" dirty="0"/>
              <a:t>例如：我們想分辨一張照片是貓、是狗還是人，最後的答案就會是三種之中的其中一種。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決策樹</a:t>
            </a:r>
            <a:r>
              <a:rPr lang="zh-TW" altLang="en-US" dirty="0"/>
              <a:t>（</a:t>
            </a:r>
            <a:r>
              <a:rPr lang="en" altLang="zh-TW" dirty="0"/>
              <a:t>Decision Tree</a:t>
            </a:r>
            <a:r>
              <a:rPr lang="zh-TW" altLang="en" dirty="0"/>
              <a:t>）</a:t>
            </a:r>
            <a:r>
              <a:rPr lang="zh-TW" altLang="en-US" dirty="0"/>
              <a:t>就是ㄧ種分類演算法</a:t>
            </a:r>
          </a:p>
          <a:p>
            <a:endParaRPr lang="en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4644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7CA8D-1365-2A4F-8F4B-A417793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耳朵位置在哪？</a:t>
            </a:r>
            <a:r>
              <a:rPr lang="en-US" altLang="zh-TW" dirty="0"/>
              <a:t> + </a:t>
            </a:r>
            <a:r>
              <a:rPr lang="zh-TW" altLang="en-US" dirty="0"/>
              <a:t>性格如何？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BCBC2F-9E26-C64D-86ED-03E806D6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598736"/>
            <a:ext cx="4041657" cy="273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6D66E8-0D17-7545-9323-6E2D04A3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05000"/>
            <a:ext cx="3897178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BCA3C9-5604-9644-97CC-56B5041FF1EB}"/>
              </a:ext>
            </a:extLst>
          </p:cNvPr>
          <p:cNvSpPr/>
          <p:nvPr/>
        </p:nvSpPr>
        <p:spPr>
          <a:xfrm>
            <a:off x="304807" y="1676400"/>
            <a:ext cx="40416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Helvetica" pitchFamily="2" charset="0"/>
              </a:rPr>
              <a:t>我們已知道這三群分別是什麼動物，也就是具有</a:t>
            </a:r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標籤</a:t>
            </a:r>
            <a:r>
              <a:rPr lang="zh-TW" altLang="en-US" dirty="0">
                <a:latin typeface="Helvetica" pitchFamily="2" charset="0"/>
              </a:rPr>
              <a:t>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7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7CA8D-1365-2A4F-8F4B-A417793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性格如何？</a:t>
            </a:r>
            <a:r>
              <a:rPr lang="en-US" altLang="zh-TW" dirty="0"/>
              <a:t> + </a:t>
            </a:r>
            <a:r>
              <a:rPr lang="zh-TW" altLang="en-US" dirty="0"/>
              <a:t>耳朵位置在哪？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BCBC2F-9E26-C64D-86ED-03E806D6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598736"/>
            <a:ext cx="4041657" cy="273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342B75-5354-1746-8EAD-1EC83845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57400"/>
            <a:ext cx="4138227" cy="369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5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38905-4DF8-DE47-872C-107B17FF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10-2-3</a:t>
            </a:r>
            <a:r>
              <a:rPr lang="zh-TW" altLang="en-US" dirty="0"/>
              <a:t>　</a:t>
            </a:r>
            <a:r>
              <a:rPr lang="en-US" altLang="zh-TW" dirty="0"/>
              <a:t>K-</a:t>
            </a:r>
            <a:r>
              <a:rPr lang="zh-TW" altLang="en-US" dirty="0"/>
              <a:t>最近鄰居法做分類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6DFCE-F6DD-244C-B74C-005B34F03F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>
                <a:solidFill>
                  <a:srgbClr val="FF0000"/>
                </a:solidFill>
              </a:rPr>
              <a:t>K-</a:t>
            </a:r>
            <a:r>
              <a:rPr lang="zh-TW" altLang="en-US" dirty="0">
                <a:solidFill>
                  <a:srgbClr val="FF0000"/>
                </a:solidFill>
              </a:rPr>
              <a:t>最近鄰居法</a:t>
            </a:r>
            <a:r>
              <a:rPr lang="zh-TW" altLang="en-US" dirty="0"/>
              <a:t>（</a:t>
            </a:r>
            <a:r>
              <a:rPr lang="en" altLang="zh-TW" dirty="0"/>
              <a:t>K Nearest Neighbor</a:t>
            </a:r>
            <a:r>
              <a:rPr lang="zh-TW" altLang="en" dirty="0"/>
              <a:t>，</a:t>
            </a:r>
            <a:r>
              <a:rPr lang="en" altLang="zh-TW" dirty="0"/>
              <a:t>KNN</a:t>
            </a:r>
            <a:r>
              <a:rPr lang="zh-TW" altLang="en" dirty="0"/>
              <a:t>），</a:t>
            </a:r>
            <a:r>
              <a:rPr lang="zh-TW" altLang="en-US" dirty="0"/>
              <a:t>就是找「最近的</a:t>
            </a:r>
            <a:r>
              <a:rPr lang="en" altLang="zh-TW" dirty="0"/>
              <a:t>K</a:t>
            </a:r>
            <a:r>
              <a:rPr lang="zh-TW" altLang="en-US" dirty="0"/>
              <a:t>個鄰居」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ABDCA2-057D-E942-A374-7343BD01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48" y="2590800"/>
            <a:ext cx="6426200" cy="416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2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0C8D0-15F5-7C48-80C6-D5DF95D9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最近鄰居法常面臨的挑戰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35502D-B808-0548-B0B9-AAB41CE1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14600"/>
            <a:ext cx="4356100" cy="2857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5EFD2B-CA5A-BB4B-955C-77416446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948" y="2518697"/>
            <a:ext cx="4229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73C75-5F4C-3049-9EAB-8D7E963A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10-2-4</a:t>
            </a:r>
            <a:r>
              <a:rPr lang="zh-TW" altLang="en-US" dirty="0"/>
              <a:t>　</a:t>
            </a:r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16CD36-C570-F643-9402-F0EB9EB60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分群</a:t>
            </a:r>
            <a:r>
              <a:rPr kumimoji="1" lang="zh-TW" altLang="en-US" dirty="0"/>
              <a:t>（</a:t>
            </a:r>
            <a:r>
              <a:rPr kumimoji="1" lang="en" altLang="zh-TW" dirty="0"/>
              <a:t>Clustering</a:t>
            </a:r>
            <a:r>
              <a:rPr kumimoji="1" lang="zh-TW" altLang="en" dirty="0"/>
              <a:t>）</a:t>
            </a:r>
            <a:r>
              <a:rPr kumimoji="1" lang="zh-TW" altLang="en-US" dirty="0"/>
              <a:t>把資料分成許多的群，而這些群都是我們事先沒有定義的（也就是沒有標籤的資料）。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以「動物的體型大小與棲息地溫度」散佈圖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為例，我們把所有資料以散佈圖做視覺化後，很容易看出有三群。</a:t>
            </a:r>
            <a:endParaRPr kumimoji="1" lang="en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BAB491-04E6-1447-A19D-8CCC6CD2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4383360"/>
            <a:ext cx="6902177" cy="23984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65E1F0-59D5-3E4F-8917-B092D8A55C1E}"/>
              </a:ext>
            </a:extLst>
          </p:cNvPr>
          <p:cNvSpPr/>
          <p:nvPr/>
        </p:nvSpPr>
        <p:spPr>
          <a:xfrm>
            <a:off x="4953000" y="4060194"/>
            <a:ext cx="404164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Helvetica" pitchFamily="2" charset="0"/>
              </a:rPr>
              <a:t>我們並不知道這三群分別是什麼動物，也就是</a:t>
            </a:r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沒有標籤</a:t>
            </a:r>
            <a:r>
              <a:rPr lang="zh-TW" altLang="en-US" dirty="0">
                <a:latin typeface="Helvetica" pitchFamily="2" charset="0"/>
              </a:rPr>
              <a:t>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73C75-5F4C-3049-9EAB-8D7E963A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10-2-4 K-</a:t>
            </a:r>
            <a:r>
              <a:rPr lang="zh-TW" altLang="en-US" dirty="0"/>
              <a:t>平均法做分群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16CD36-C570-F643-9402-F0EB9EB60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K-</a:t>
            </a:r>
            <a:r>
              <a:rPr kumimoji="1" lang="zh-TW" altLang="en-US" dirty="0">
                <a:solidFill>
                  <a:srgbClr val="FF0000"/>
                </a:solidFill>
              </a:rPr>
              <a:t>平均法</a:t>
            </a:r>
            <a:r>
              <a:rPr kumimoji="1" lang="zh-TW" altLang="en-US" dirty="0"/>
              <a:t>（</a:t>
            </a:r>
            <a:r>
              <a:rPr kumimoji="1" lang="en" altLang="zh-TW" dirty="0"/>
              <a:t>K-means</a:t>
            </a:r>
            <a:r>
              <a:rPr kumimoji="1" lang="zh-TW" altLang="en" dirty="0"/>
              <a:t>）</a:t>
            </a:r>
            <a:r>
              <a:rPr kumimoji="1" lang="zh-TW" altLang="en-US" dirty="0"/>
              <a:t>是知名的分群演算法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「依平均值分</a:t>
            </a:r>
            <a:r>
              <a:rPr kumimoji="1" lang="en" altLang="zh-TW" dirty="0"/>
              <a:t>K</a:t>
            </a:r>
            <a:r>
              <a:rPr kumimoji="1" lang="zh-TW" altLang="en-US" dirty="0"/>
              <a:t>群」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乍看之下</a:t>
            </a:r>
            <a:r>
              <a:rPr kumimoji="1" lang="en" altLang="zh-TW" dirty="0"/>
              <a:t>K-means</a:t>
            </a:r>
            <a:r>
              <a:rPr kumimoji="1" lang="zh-TW" altLang="en-US" dirty="0"/>
              <a:t>跟</a:t>
            </a:r>
            <a:r>
              <a:rPr kumimoji="1" lang="en" altLang="zh-TW" dirty="0"/>
              <a:t>KNN</a:t>
            </a:r>
            <a:r>
              <a:rPr kumimoji="1" lang="zh-TW" altLang="en-US" dirty="0"/>
              <a:t>很像，但是</a:t>
            </a:r>
            <a:r>
              <a:rPr kumimoji="1" lang="en" altLang="zh-TW" dirty="0"/>
              <a:t>KNN</a:t>
            </a:r>
            <a:r>
              <a:rPr kumimoji="1" lang="zh-TW" altLang="en-US" dirty="0"/>
              <a:t>是分類的方法，</a:t>
            </a:r>
            <a:r>
              <a:rPr kumimoji="1" lang="en" altLang="zh-TW" dirty="0"/>
              <a:t>K-means</a:t>
            </a:r>
            <a:r>
              <a:rPr kumimoji="1" lang="zh-TW" altLang="en-US" dirty="0"/>
              <a:t>是分群的方法。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43BAAA-8A44-7048-A248-6A0098E78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98" y="3657600"/>
            <a:ext cx="7327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E6C22-0E2C-FD4E-A795-4DB68948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FF283-CC90-CD49-A899-BFAF69C870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假設</a:t>
            </a:r>
            <a:r>
              <a:rPr lang="en" altLang="zh-TW" dirty="0"/>
              <a:t>K=3</a:t>
            </a:r>
            <a:r>
              <a:rPr lang="zh-TW" altLang="en" dirty="0"/>
              <a:t>，</a:t>
            </a:r>
            <a:r>
              <a:rPr lang="zh-TW" altLang="en-US" dirty="0"/>
              <a:t>也說是把所有資料點分為三群</a:t>
            </a:r>
          </a:p>
          <a:p>
            <a:r>
              <a:rPr lang="zh-TW" altLang="en-US" dirty="0"/>
              <a:t>隨機從所有資料中挑出三個資料點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571A13-FE40-414D-9D42-F1C208A6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7" y="3200400"/>
            <a:ext cx="785606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10-1</a:t>
            </a:r>
            <a:r>
              <a:rPr lang="zh-TW" altLang="en-US" dirty="0"/>
              <a:t>　資料探勘與機器學習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資料探勘</a:t>
            </a:r>
            <a:r>
              <a:rPr lang="zh-TW" altLang="en-US" dirty="0"/>
              <a:t>（</a:t>
            </a:r>
            <a:r>
              <a:rPr lang="en" altLang="zh-TW" dirty="0"/>
              <a:t>Data Mining</a:t>
            </a:r>
            <a:r>
              <a:rPr lang="zh-TW" altLang="en" dirty="0"/>
              <a:t>）</a:t>
            </a:r>
            <a:r>
              <a:rPr lang="zh-TW" altLang="en-US" dirty="0"/>
              <a:t>是指從資料裡找出有用的（有價值的）規則性和關聯性，也可以說是從資料中，挖掘出有用的知識</a:t>
            </a:r>
          </a:p>
          <a:p>
            <a:pPr lvl="1"/>
            <a:r>
              <a:rPr lang="zh-TW" altLang="en-US" dirty="0"/>
              <a:t>「超市的尿布和啤酒」就是資料探勘的代表性故事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FD87EE-C14F-A841-830B-756B0019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581400"/>
            <a:ext cx="5757606" cy="32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B4BCC-295B-1746-B82A-B28E7F7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444860-4AA4-8B4D-B5C0-CD24135F8E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然後將其他的資料點分配給距離最近的群，共分為三群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CC9CE6-7D77-8B41-ADB0-F46A176B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8" y="3505200"/>
            <a:ext cx="7886700" cy="258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BC8EC-2D38-834E-A2E2-5DAA7297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K-</a:t>
            </a:r>
            <a:r>
              <a:rPr lang="zh-TW" altLang="en-US" dirty="0"/>
              <a:t>平均法做分群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2E3A5-EF36-4B45-B5B9-F90C0DF63A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根據初步分群的結果計算每群的重心位置，再分群一次。以此類推，當每個資料點所屬的群已經穩定（或不再改變），就完成分群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D9E6D0-D868-6B4E-A433-B2A7EC7A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20" y="3568700"/>
            <a:ext cx="754626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7A432-29E6-F742-93B2-3D5304C0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10-3</a:t>
            </a:r>
            <a:r>
              <a:rPr lang="zh-TW" altLang="en-US" dirty="0"/>
              <a:t>　模式識別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9D8A18-0671-5149-8481-FD6EA40CCB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模式識別</a:t>
            </a:r>
            <a:r>
              <a:rPr lang="zh-TW" altLang="en-US" dirty="0"/>
              <a:t>（</a:t>
            </a:r>
            <a:r>
              <a:rPr lang="en" altLang="zh-TW" dirty="0"/>
              <a:t>Pattern Recognition</a:t>
            </a:r>
            <a:r>
              <a:rPr lang="zh-TW" altLang="en" dirty="0"/>
              <a:t>）</a:t>
            </a:r>
            <a:r>
              <a:rPr lang="zh-TW" altLang="en-US" dirty="0"/>
              <a:t>就是找出「模式」，例如：常見的人臉辨識、文／數字辨識、語音辨識</a:t>
            </a:r>
            <a:endParaRPr lang="en-US" altLang="zh-TW" dirty="0"/>
          </a:p>
          <a:p>
            <a:pPr lvl="1"/>
            <a:r>
              <a:rPr lang="zh-TW" altLang="en-US" dirty="0"/>
              <a:t>當我們開啟拍照功能時，畫面會框出所有的人臉，並且幫忙對焦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513FC-FAAF-3E45-85F1-CFC50CB3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48442"/>
            <a:ext cx="4953000" cy="30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FF33F-0C2C-0149-8F13-591C72A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模式識別靠特徵不同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768EB-94A6-304C-A462-C8A53C0893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為什麼相機只會框出人臉，而不會框出貓臉或狗的臉呢？原來人臉、貓臉、狗臉可能會有不同的模式</a:t>
            </a:r>
            <a:endParaRPr lang="en-US" altLang="zh-TW" dirty="0"/>
          </a:p>
          <a:p>
            <a:r>
              <a:rPr lang="zh-TW" altLang="en-US" dirty="0"/>
              <a:t>例如：耳朵、鼻子、嘴巴的位置和形狀不同，所以相機在做「人臉的模式識別」時，就不會找到貓臉或狗臉了。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B05820-6CBA-2143-ACC3-4A699934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546600"/>
            <a:ext cx="624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C418B-FD39-BA4B-A212-110FAB72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模式識別的過程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D1D541-D2AE-494E-8664-9EF13065FE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BA09AE-0D99-F640-B2AC-D6D99A4A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5" y="2209800"/>
            <a:ext cx="8902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0DC45-AF52-E147-9510-F5FBCF60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模式識別流行與普及的原因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D47777F-FEEA-894B-A7B0-193F727142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01248"/>
            <a:ext cx="8153400" cy="46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BFB9F-7913-594C-A8F7-BD1C4C5E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10-3-2</a:t>
            </a:r>
            <a:r>
              <a:rPr lang="zh-TW" altLang="en-US" dirty="0"/>
              <a:t>　模式識別的應用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8E26F2-B6E7-1841-9091-42047DC82E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常見的模式識別（例如：人臉辨識、指紋辨識、語音辨識）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D14333-5C92-6B45-9B89-113A286A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48" y="2494504"/>
            <a:ext cx="6858000" cy="41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70288-899A-E445-8FA5-8478388A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985388-FDAD-244F-A5AF-5A3060ADDA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電腦視覺就是讓電腦可以「看」懂人類所看到的東西。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B74585-64FB-D748-8AC3-6FE39A4E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3" y="3048000"/>
            <a:ext cx="837596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2F48F-C9AC-A64F-BEDE-B107A60C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D65EFF-DFEE-334D-8219-F8BF9A31FA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D8E1EF-0550-5E40-9CB1-AB6E1F1F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57400"/>
            <a:ext cx="8953500" cy="1790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2ADB30-37EE-AD43-9D79-EB6F1529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957662"/>
            <a:ext cx="8915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9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AAFE5-BE30-8D46-A6E7-3BC379C9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電腦視覺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B3BF5-DC7D-3947-87B3-CEF9C31CE9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1EC56A-7273-FF44-B936-102E8AD8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62981"/>
            <a:ext cx="8953500" cy="1739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FC4056-9928-C246-A6A2-20835C3C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008462"/>
            <a:ext cx="902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6B611-26D1-914E-B567-53A3102B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32BA5C-CFA2-9B43-90BD-2DE465769B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機器學習</a:t>
            </a:r>
            <a:r>
              <a:rPr lang="zh-TW" altLang="en-US" dirty="0"/>
              <a:t>（</a:t>
            </a:r>
            <a:r>
              <a:rPr lang="en" altLang="zh-TW" dirty="0"/>
              <a:t>Machine Learning</a:t>
            </a:r>
            <a:r>
              <a:rPr lang="zh-TW" altLang="en" dirty="0"/>
              <a:t>）</a:t>
            </a:r>
            <a:r>
              <a:rPr lang="zh-TW" altLang="en-US" dirty="0"/>
              <a:t>運用演算法自我學習、讓自己更進步，從既有的資料中找出隱藏的規則性和關聯，也就是建立出模型。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2891C3-161C-9C48-B304-57EBF553060C}"/>
              </a:ext>
            </a:extLst>
          </p:cNvPr>
          <p:cNvSpPr/>
          <p:nvPr/>
        </p:nvSpPr>
        <p:spPr>
          <a:xfrm>
            <a:off x="4544961" y="51723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DA0000"/>
                </a:solidFill>
                <a:latin typeface="Helvetica" pitchFamily="2" charset="0"/>
              </a:rPr>
              <a:t>機器學習</a:t>
            </a:r>
            <a:r>
              <a:rPr lang="zh-TW" altLang="en-US" dirty="0">
                <a:latin typeface="Helvetica" pitchFamily="2" charset="0"/>
              </a:rPr>
              <a:t>（</a:t>
            </a:r>
            <a:r>
              <a:rPr lang="en" altLang="zh-TW" dirty="0">
                <a:latin typeface="Times" pitchFamily="2" charset="0"/>
              </a:rPr>
              <a:t>Machine Learning</a:t>
            </a:r>
            <a:r>
              <a:rPr lang="zh-TW" altLang="en" dirty="0">
                <a:latin typeface="Helvetica" pitchFamily="2" charset="0"/>
              </a:rPr>
              <a:t>）：</a:t>
            </a:r>
            <a:r>
              <a:rPr lang="zh-TW" altLang="en-US" dirty="0">
                <a:latin typeface="Helvetica" pitchFamily="2" charset="0"/>
              </a:rPr>
              <a:t>是用來實踐人工智慧的方法。簡單來說，就是</a:t>
            </a:r>
          </a:p>
          <a:p>
            <a:r>
              <a:rPr lang="zh-TW" altLang="en-US" dirty="0">
                <a:latin typeface="Helvetica" pitchFamily="2" charset="0"/>
              </a:rPr>
              <a:t>讓機器自動學習，從人工給予的資料中找到規則，進而擁有預測、分類等能力。</a:t>
            </a:r>
            <a:endParaRPr lang="en-US" altLang="zh-TW" dirty="0">
              <a:latin typeface="Helvetica" pitchFamily="2" charset="0"/>
            </a:endParaRPr>
          </a:p>
          <a:p>
            <a:pPr algn="r"/>
            <a:r>
              <a:rPr lang="zh-TW" altLang="en-US" dirty="0">
                <a:latin typeface="Helvetica" pitchFamily="2" charset="0"/>
              </a:rPr>
              <a:t>～出自</a:t>
            </a:r>
            <a:r>
              <a:rPr lang="en-US" altLang="zh-TW" dirty="0">
                <a:latin typeface="Helvetica" pitchFamily="2" charset="0"/>
              </a:rPr>
              <a:t>Ch08</a:t>
            </a:r>
            <a:endParaRPr lang="zh-TW" altLang="en-US" dirty="0">
              <a:effectLst/>
              <a:latin typeface="Helvetic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E6DC6E-5257-3042-AA12-D5B7BC1B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" y="3729407"/>
            <a:ext cx="4419600" cy="29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FF2696-C977-9D46-8C91-F96BFFDF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20440E-B562-DF48-B8F8-25BCEE42C4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b="0" dirty="0"/>
              <a:t>Google</a:t>
            </a:r>
            <a:r>
              <a:rPr lang="zh-TW" altLang="en-US" b="0" dirty="0"/>
              <a:t>文件也支援</a:t>
            </a:r>
            <a:r>
              <a:rPr lang="en-US" altLang="zh-TW" b="0" dirty="0"/>
              <a:t>OCR</a:t>
            </a:r>
            <a:r>
              <a:rPr lang="zh-TW" altLang="en-US" b="0" dirty="0"/>
              <a:t>文字辨識，能將圖檔變成文字，一塊來看看吧！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4160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6847BD-6398-BB4B-8F10-D44E1464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到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雲端硬碟，上傳要辨識的圖檔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點選「新增」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再選「檔案上傳」</a:t>
            </a:r>
            <a:endParaRPr lang="zh-TW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29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666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12F4D-6078-E14E-B7D1-DD85B050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Step 02 </a:t>
            </a:r>
            <a:r>
              <a:rPr lang="zh-TW" altLang="en-US" b="0" dirty="0"/>
              <a:t>以開啟</a:t>
            </a:r>
            <a:r>
              <a:rPr lang="en-US" altLang="zh-TW" b="0" dirty="0"/>
              <a:t>Google</a:t>
            </a:r>
            <a:r>
              <a:rPr lang="zh-TW" altLang="en-US" b="0" dirty="0"/>
              <a:t>文件的方式打開圖檔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對著圖片縮圖，按滑鼠右鍵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點選「選擇開啟工具</a:t>
            </a:r>
            <a:r>
              <a:rPr lang="en-US" altLang="zh-TW" sz="2800" b="0" dirty="0"/>
              <a:t>/Google</a:t>
            </a:r>
            <a:r>
              <a:rPr lang="zh-TW" altLang="en-US" sz="2800" b="0" dirty="0"/>
              <a:t>文件」</a:t>
            </a:r>
            <a:endParaRPr lang="zh-TW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3200400"/>
            <a:ext cx="52673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42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9E232-0981-2147-A032-306BD00F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文件與</a:t>
            </a:r>
            <a:r>
              <a:rPr kumimoji="1" lang="en-US" altLang="zh-TW" dirty="0"/>
              <a:t>OCR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197352" cy="4824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進行</a:t>
            </a:r>
            <a:r>
              <a:rPr lang="en-US" altLang="zh-TW" b="0" dirty="0"/>
              <a:t>OCR</a:t>
            </a:r>
            <a:r>
              <a:rPr lang="zh-TW" altLang="en-US" b="0" dirty="0"/>
              <a:t>的文字辨識，辨識出的文字位於圖片下方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圖片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文字</a:t>
            </a:r>
            <a:endParaRPr lang="zh-TW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71600"/>
            <a:ext cx="51816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976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10B32-7433-2746-B735-9909A98D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F865A-9E33-D34A-AE7C-ADA4C894D9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生物特徵顧名思義就是人類（生物）所擁有的生理或行為特徵，由於這些特徵具有獨特且不易改變的特性，因此被廣泛應用於辨識。</a:t>
            </a:r>
          </a:p>
          <a:p>
            <a:pPr lvl="1"/>
            <a:r>
              <a:rPr kumimoji="1" lang="zh-TW" altLang="en-US" dirty="0"/>
              <a:t>生理特徵：包含指紋、掌紋、虹膜、臉型、聲紋、</a:t>
            </a:r>
            <a:r>
              <a:rPr kumimoji="1" lang="en" altLang="zh-TW" dirty="0"/>
              <a:t>DNA</a:t>
            </a:r>
            <a:r>
              <a:rPr kumimoji="1" lang="zh-TW" altLang="en-US" dirty="0"/>
              <a:t>等。 </a:t>
            </a:r>
            <a:endParaRPr kumimoji="1" lang="en" altLang="zh-TW" dirty="0"/>
          </a:p>
          <a:p>
            <a:pPr lvl="1"/>
            <a:r>
              <a:rPr kumimoji="1" lang="zh-TW" altLang="en-US" dirty="0"/>
              <a:t>行為特徵：包含走路姿勢、心跳、寫字筆跡等等。</a:t>
            </a:r>
          </a:p>
        </p:txBody>
      </p:sp>
    </p:spTree>
    <p:extLst>
      <p:ext uri="{BB962C8B-B14F-4D97-AF65-F5344CB8AC3E}">
        <p14:creationId xmlns:p14="http://schemas.microsoft.com/office/powerpoint/2010/main" val="342254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A1712-D9CC-744D-B7E4-C3C4A015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C8113F0-4EDC-3E45-9D7D-BFA3355ADD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9849" y="1412875"/>
            <a:ext cx="781925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12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3A18E-302D-8144-B7C7-4587B00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生物特徵識別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B9B6E6-F4A2-384A-93BC-33FA66682B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94875"/>
            <a:ext cx="8153400" cy="30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3361F-83E1-1F42-8B0C-BE5ED4DA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自然語言處理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F408F-D21F-A349-B3B5-A6B8D5C935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自然語言指的是人類所用的語言，而電腦只懂得機器語言（</a:t>
            </a:r>
            <a:r>
              <a:rPr lang="en-US" altLang="zh-TW" dirty="0"/>
              <a:t>0</a:t>
            </a:r>
            <a:r>
              <a:rPr lang="zh-TW" altLang="en-US" dirty="0"/>
              <a:t>和</a:t>
            </a:r>
            <a:r>
              <a:rPr lang="en-US" altLang="zh-TW" dirty="0"/>
              <a:t>1</a:t>
            </a:r>
            <a:r>
              <a:rPr lang="zh-TW" altLang="en-US" dirty="0"/>
              <a:t>），因此，如何讓電腦看懂、聽懂，甚至是理解我們的語言，就是</a:t>
            </a:r>
            <a:r>
              <a:rPr lang="zh-TW" altLang="en-US" dirty="0">
                <a:solidFill>
                  <a:srgbClr val="FF0000"/>
                </a:solidFill>
              </a:rPr>
              <a:t>自然語言處理</a:t>
            </a:r>
            <a:r>
              <a:rPr lang="zh-TW" altLang="en-US" dirty="0"/>
              <a:t>的範疇。</a:t>
            </a:r>
            <a:endParaRPr lang="en-US" altLang="zh-TW" dirty="0"/>
          </a:p>
          <a:p>
            <a:pPr lvl="1"/>
            <a:r>
              <a:rPr lang="zh-TW" altLang="en-US" dirty="0"/>
              <a:t>語音辨識</a:t>
            </a:r>
            <a:endParaRPr lang="en-US" altLang="zh-TW" dirty="0"/>
          </a:p>
          <a:p>
            <a:pPr lvl="1"/>
            <a:r>
              <a:rPr lang="zh-TW" altLang="en-US" dirty="0"/>
              <a:t>手寫辨識</a:t>
            </a:r>
            <a:endParaRPr lang="en-US" altLang="zh-TW" dirty="0"/>
          </a:p>
          <a:p>
            <a:pPr lvl="1"/>
            <a:r>
              <a:rPr lang="zh-TW" altLang="en-US" dirty="0"/>
              <a:t>語意分析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11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4E8DC-E1F7-1B4B-8F57-DCCDF421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自然語言處理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B38814-A987-1A47-869E-5A068DE08F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77BD15-F29B-AC40-94B2-49178D6C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8363"/>
            <a:ext cx="8953500" cy="1511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C88921-A8FE-6444-92D0-71DDA3D1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55351"/>
            <a:ext cx="8978900" cy="1879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7D3E49-3C4A-9B47-9B0E-B4F5ADCAE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0" y="4953417"/>
            <a:ext cx="6089650" cy="18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DC59E-520A-CE41-A3A7-78F01C8A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5FDB43-E776-4545-8E5C-4C2915FC12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b="0" dirty="0"/>
              <a:t>如第</a:t>
            </a:r>
            <a:r>
              <a:rPr lang="en-US" altLang="zh-TW" b="0" dirty="0"/>
              <a:t>8</a:t>
            </a:r>
            <a:r>
              <a:rPr lang="zh-TW" altLang="en-US" b="0" dirty="0"/>
              <a:t>章所提到的，目前翻譯功能已經很實用了，這裡我們再試試網頁版的</a:t>
            </a:r>
            <a:r>
              <a:rPr lang="en-US" altLang="zh-TW" b="0" dirty="0"/>
              <a:t>Google</a:t>
            </a:r>
            <a:r>
              <a:rPr lang="zh-TW" altLang="en-US" b="0" dirty="0"/>
              <a:t>翻譯，請前往「</a:t>
            </a:r>
            <a:r>
              <a:rPr lang="en-US" altLang="zh-TW" b="0" dirty="0"/>
              <a:t>Google </a:t>
            </a:r>
            <a:r>
              <a:rPr lang="zh-TW" altLang="en-US" b="0" dirty="0"/>
              <a:t>翻譯」</a:t>
            </a:r>
            <a:r>
              <a:rPr lang="en-US" altLang="zh-TW" b="0" dirty="0"/>
              <a:t>https://translate.google.com</a:t>
            </a:r>
            <a:r>
              <a:rPr lang="zh-TW" altLang="en-US" b="0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18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A85F-D619-ED49-9D1B-502933C1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462DE-0981-174D-A14D-148B51F4C9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傳統是用統計的方式來做資料探勘，現在則可以用</a:t>
            </a:r>
            <a:r>
              <a:rPr lang="zh-TW" altLang="en-US" dirty="0">
                <a:solidFill>
                  <a:srgbClr val="FF0000"/>
                </a:solidFill>
              </a:rPr>
              <a:t>機器學習（或深度學習）</a:t>
            </a:r>
            <a:r>
              <a:rPr lang="zh-TW" altLang="en-US" dirty="0"/>
              <a:t>的方法來建立模型，用模型來記錄知識。</a:t>
            </a:r>
            <a:endParaRPr lang="en-US" altLang="zh-TW" dirty="0"/>
          </a:p>
          <a:p>
            <a:r>
              <a:rPr lang="zh-TW" altLang="en-US" dirty="0"/>
              <a:t>資料分析演算法就扮演著關鍵的角色</a:t>
            </a:r>
          </a:p>
          <a:p>
            <a:endParaRPr kumimoji="1"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38290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311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A2D1F6-0248-924B-81C1-0A6BE6E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左側輸入中文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右側自動出現翻譯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可選不同語言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可聆聽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52673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4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7A678-6A88-B34E-AA9E-14442DEB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翻譯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貼上從網頁上複製來的一段日文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顯示中文</a:t>
            </a:r>
            <a:endParaRPr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81200"/>
            <a:ext cx="52387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196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7EE92-599C-B140-83E1-52AF3DFD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DCBC2E-5F90-E348-A452-051B0FDF9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2745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52B943-93F6-CE45-8FD8-F1AE819C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0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E03F2F-9247-A847-87C8-537F08CEB6D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0356" y="1412875"/>
            <a:ext cx="667823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9C2684-F6F7-104C-A352-EF22383BDAF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2998" y="1676400"/>
            <a:ext cx="7632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203FA-076C-8843-8F8B-360CFDED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</a:t>
            </a:r>
            <a:r>
              <a:rPr lang="zh-TW" altLang="en-US" dirty="0"/>
              <a:t>　常見的資料分析演算法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CAE26A-F3A9-584A-A69C-E7AAE37708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線性迴歸做趨勢預測</a:t>
            </a:r>
            <a:endParaRPr lang="en-US" altLang="zh-TW" dirty="0"/>
          </a:p>
          <a:p>
            <a:r>
              <a:rPr lang="zh-TW" altLang="en-US" dirty="0"/>
              <a:t>決策樹做分類</a:t>
            </a:r>
          </a:p>
          <a:p>
            <a:r>
              <a:rPr lang="zh-TW" altLang="en-US" dirty="0"/>
              <a:t>最近鄰居法做分類</a:t>
            </a:r>
            <a:endParaRPr lang="en-US" altLang="zh-TW" dirty="0"/>
          </a:p>
          <a:p>
            <a:r>
              <a:rPr lang="zh-TW" altLang="en-US" dirty="0"/>
              <a:t>平均法做分群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48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9F666-DA00-C64E-8053-123652E7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10-2-1</a:t>
            </a:r>
            <a:r>
              <a:rPr lang="zh-TW" altLang="en-US" dirty="0"/>
              <a:t>　線性迴歸做趨勢預測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896D14-C1A3-EB4E-8D6C-FA9581C7A9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預測往往很複雜，如預測氣溫（圖</a:t>
            </a:r>
            <a:r>
              <a:rPr lang="en-US" altLang="zh-TW" dirty="0"/>
              <a:t>10-3</a:t>
            </a:r>
            <a:r>
              <a:rPr lang="zh-TW" altLang="en-US" dirty="0"/>
              <a:t>）及股票價格時，除了時間之外，還有非常多的因素要考量。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4DA555-7899-C746-A5B7-04881658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48" y="2838529"/>
            <a:ext cx="4851400" cy="38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0AB99-5DCA-124E-B1A7-3F1E687D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趨勢預測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058405-52BD-C54C-BB1D-391DEC061F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簡單的</a:t>
            </a:r>
            <a:r>
              <a:rPr lang="zh-TW" altLang="en-US" dirty="0">
                <a:solidFill>
                  <a:srgbClr val="FF0000"/>
                </a:solidFill>
              </a:rPr>
              <a:t>預測</a:t>
            </a:r>
            <a:r>
              <a:rPr lang="zh-TW" altLang="en-US" dirty="0"/>
              <a:t>（</a:t>
            </a:r>
            <a:r>
              <a:rPr lang="en" altLang="zh-TW" dirty="0"/>
              <a:t>Prediction</a:t>
            </a:r>
            <a:r>
              <a:rPr lang="zh-TW" altLang="en" dirty="0"/>
              <a:t>）「</a:t>
            </a:r>
            <a:r>
              <a:rPr lang="zh-TW" altLang="en-US" dirty="0"/>
              <a:t>趨勢」</a:t>
            </a:r>
            <a:endParaRPr lang="en-US" altLang="zh-TW" dirty="0"/>
          </a:p>
          <a:p>
            <a:pPr lvl="1"/>
            <a:r>
              <a:rPr lang="zh-TW" altLang="en-US" dirty="0"/>
              <a:t>預測一個隨著時間經過而改變的變數（如預測每天的零用錢、下個月的銷售業績等）。</a:t>
            </a:r>
            <a:endParaRPr lang="en-US" altLang="zh-TW" dirty="0"/>
          </a:p>
          <a:p>
            <a:r>
              <a:rPr lang="zh-TW" altLang="en-US" dirty="0"/>
              <a:t>趨勢預測可以使用統計學工具中的「</a:t>
            </a:r>
            <a:r>
              <a:rPr lang="zh-TW" altLang="en-US" dirty="0">
                <a:solidFill>
                  <a:srgbClr val="FF0000"/>
                </a:solidFill>
              </a:rPr>
              <a:t>迴歸分析</a:t>
            </a:r>
            <a:r>
              <a:rPr lang="zh-TW" altLang="en-US" dirty="0"/>
              <a:t>」（</a:t>
            </a:r>
            <a:r>
              <a:rPr lang="en" altLang="zh-TW" dirty="0"/>
              <a:t>Regression Analysis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我們將介紹其中最簡單的</a:t>
            </a:r>
            <a:r>
              <a:rPr lang="zh-TW" altLang="en-US" dirty="0">
                <a:solidFill>
                  <a:srgbClr val="FF0000"/>
                </a:solidFill>
              </a:rPr>
              <a:t>線性迴歸</a:t>
            </a:r>
            <a:r>
              <a:rPr lang="zh-TW" altLang="en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在座標上畫出一條直線，而這條直線可以代表（資料）點的變化趨勢。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4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666B6-DA88-D44F-BCDF-75F97E5C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2B3F0-31E3-E742-93AB-D1A2DB07710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五筆資料</a:t>
            </a:r>
            <a:r>
              <a:rPr lang="en-US" altLang="zh-TW" dirty="0"/>
              <a:t>(3, 8)</a:t>
            </a:r>
            <a:r>
              <a:rPr lang="zh-TW" altLang="en-US" dirty="0"/>
              <a:t>、</a:t>
            </a:r>
            <a:r>
              <a:rPr lang="en-US" altLang="zh-TW" dirty="0"/>
              <a:t>(4, 10)</a:t>
            </a:r>
            <a:r>
              <a:rPr lang="zh-TW" altLang="en-US" dirty="0"/>
              <a:t>、</a:t>
            </a:r>
            <a:r>
              <a:rPr lang="en-US" altLang="zh-TW" dirty="0"/>
              <a:t>(5, 11)</a:t>
            </a:r>
            <a:r>
              <a:rPr lang="zh-TW" altLang="en-US" dirty="0"/>
              <a:t>、</a:t>
            </a:r>
            <a:r>
              <a:rPr lang="en-US" altLang="zh-TW" dirty="0"/>
              <a:t>(8, 23)</a:t>
            </a:r>
            <a:r>
              <a:rPr lang="zh-TW" altLang="en-US" dirty="0"/>
              <a:t>、</a:t>
            </a:r>
            <a:r>
              <a:rPr lang="en-US" altLang="zh-TW" dirty="0"/>
              <a:t>(10, 21)</a:t>
            </a:r>
          </a:p>
          <a:p>
            <a:r>
              <a:rPr lang="zh-TW" altLang="en-US" dirty="0"/>
              <a:t>求出</a:t>
            </a:r>
            <a:r>
              <a:rPr lang="en" altLang="zh-TW" dirty="0"/>
              <a:t>y=3.9x+6.8</a:t>
            </a:r>
            <a:r>
              <a:rPr lang="zh-TW" altLang="en-US" dirty="0"/>
              <a:t>這條趨勢線</a:t>
            </a:r>
            <a:endParaRPr lang="en-US" altLang="zh-TW" dirty="0"/>
          </a:p>
          <a:p>
            <a:r>
              <a:rPr lang="zh-TW" altLang="en-US" dirty="0"/>
              <a:t>當</a:t>
            </a:r>
            <a:r>
              <a:rPr lang="en" altLang="zh-TW" dirty="0"/>
              <a:t>x</a:t>
            </a:r>
            <a:r>
              <a:rPr lang="zh-TW" altLang="en-US" dirty="0"/>
              <a:t>為</a:t>
            </a:r>
            <a:r>
              <a:rPr lang="en-US" altLang="zh-TW" dirty="0"/>
              <a:t>20</a:t>
            </a:r>
            <a:r>
              <a:rPr lang="zh-TW" altLang="en-US" dirty="0"/>
              <a:t>時，我們就預測</a:t>
            </a:r>
            <a:r>
              <a:rPr lang="en" altLang="zh-TW" dirty="0"/>
              <a:t>y</a:t>
            </a:r>
            <a:r>
              <a:rPr lang="zh-TW" altLang="en-US" dirty="0"/>
              <a:t>為</a:t>
            </a:r>
            <a:r>
              <a:rPr lang="en-US" altLang="zh-TW" dirty="0"/>
              <a:t>3.9×20+6.8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69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AADEB-1DED-B448-BFC0-F5822C7C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線性迴歸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9C6411-814F-7B42-9450-25D94B9B3E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44359" y="1340073"/>
            <a:ext cx="7689977" cy="54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5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13010</TotalTime>
  <Words>1338</Words>
  <Application>Microsoft Macintosh PowerPoint</Application>
  <PresentationFormat>如螢幕大小 (4:3)</PresentationFormat>
  <Paragraphs>113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Calibri</vt:lpstr>
      <vt:lpstr>Helvetica</vt:lpstr>
      <vt:lpstr>Times</vt:lpstr>
      <vt:lpstr>Tw Cen MT</vt:lpstr>
      <vt:lpstr>Wingdings</vt:lpstr>
      <vt:lpstr>Wingdings 2</vt:lpstr>
      <vt:lpstr>04E78Sample</vt:lpstr>
      <vt:lpstr>第10章　基本的資料分析演算法</vt:lpstr>
      <vt:lpstr>10-1　資料探勘與機器學習</vt:lpstr>
      <vt:lpstr>機器學習</vt:lpstr>
      <vt:lpstr>資料分析演算法</vt:lpstr>
      <vt:lpstr>10-2　常見的資料分析演算法</vt:lpstr>
      <vt:lpstr>10-2-1　線性迴歸做趨勢預測</vt:lpstr>
      <vt:lpstr>趨勢預測</vt:lpstr>
      <vt:lpstr>線性迴歸</vt:lpstr>
      <vt:lpstr>線性迴歸</vt:lpstr>
      <vt:lpstr>迴歸分析：線性、指數、多項式、對數</vt:lpstr>
      <vt:lpstr>線性迴歸</vt:lpstr>
      <vt:lpstr>10-2-2　決策樹做分類</vt:lpstr>
      <vt:lpstr>耳朵位置在哪？ + 性格如何？</vt:lpstr>
      <vt:lpstr>性格如何？ + 耳朵位置在哪？</vt:lpstr>
      <vt:lpstr>10-2-3　K-最近鄰居法做分類</vt:lpstr>
      <vt:lpstr>最近鄰居法常面臨的挑戰</vt:lpstr>
      <vt:lpstr>10-2-4　K-平均法做分群</vt:lpstr>
      <vt:lpstr>10-2-4 K-平均法做分群</vt:lpstr>
      <vt:lpstr>K-平均法做分群(1/3)</vt:lpstr>
      <vt:lpstr>K-平均法做分群(2/3)</vt:lpstr>
      <vt:lpstr>K-平均法做分群(3/3)</vt:lpstr>
      <vt:lpstr>10-3　模式識別</vt:lpstr>
      <vt:lpstr>模式識別靠特徵不同</vt:lpstr>
      <vt:lpstr>模式識別的過程</vt:lpstr>
      <vt:lpstr>模式識別流行與普及的原因</vt:lpstr>
      <vt:lpstr>10-3-2　模式識別的應用</vt:lpstr>
      <vt:lpstr>電腦視覺</vt:lpstr>
      <vt:lpstr>電腦視覺</vt:lpstr>
      <vt:lpstr>電腦視覺</vt:lpstr>
      <vt:lpstr>實例演練－Google文件與OCR</vt:lpstr>
      <vt:lpstr>實例演練－Google文件與OCR</vt:lpstr>
      <vt:lpstr>實例演練－Google文件與OCR</vt:lpstr>
      <vt:lpstr>實例演練－Google文件與OCR</vt:lpstr>
      <vt:lpstr>生物特徵識別</vt:lpstr>
      <vt:lpstr>生物特徵識別</vt:lpstr>
      <vt:lpstr>生物特徵識別</vt:lpstr>
      <vt:lpstr>自然語言處理</vt:lpstr>
      <vt:lpstr>自然語言處理</vt:lpstr>
      <vt:lpstr>實例演練－Google翻譯</vt:lpstr>
      <vt:lpstr>實例演練－Google翻譯</vt:lpstr>
      <vt:lpstr>實例演練－Google翻譯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444</cp:revision>
  <cp:lastPrinted>2019-03-05T08:07:49Z</cp:lastPrinted>
  <dcterms:created xsi:type="dcterms:W3CDTF">2012-12-17T09:47:55Z</dcterms:created>
  <dcterms:modified xsi:type="dcterms:W3CDTF">2019-09-02T00:16:30Z</dcterms:modified>
</cp:coreProperties>
</file>